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4" r:id="rId3"/>
    <p:sldId id="301" r:id="rId4"/>
    <p:sldId id="302" r:id="rId5"/>
    <p:sldId id="303" r:id="rId6"/>
    <p:sldId id="300" r:id="rId7"/>
    <p:sldId id="299" r:id="rId8"/>
    <p:sldId id="267" r:id="rId9"/>
    <p:sldId id="305" r:id="rId10"/>
    <p:sldId id="289" r:id="rId11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DS Sofachrome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DS Sofachrome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DS Sofachrome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DS Sofachrome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CC00"/>
    <a:srgbClr val="FFD215"/>
    <a:srgbClr val="F8D268"/>
    <a:srgbClr val="F1BE01"/>
    <a:srgbClr val="003366"/>
    <a:srgbClr val="003399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 autoAdjust="0"/>
    <p:restoredTop sz="94751" autoAdjust="0"/>
  </p:normalViewPr>
  <p:slideViewPr>
    <p:cSldViewPr>
      <p:cViewPr>
        <p:scale>
          <a:sx n="90" d="100"/>
          <a:sy n="90" d="100"/>
        </p:scale>
        <p:origin x="-118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defRPr sz="1835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en-US" dirty="0" smtClean="0"/>
              <a:t>Cost </a:t>
            </a:r>
            <a:r>
              <a:rPr lang="en-US" dirty="0" smtClean="0"/>
              <a:t>structure</a:t>
            </a:r>
            <a:endParaRPr lang="bg-BG" dirty="0"/>
          </a:p>
        </c:rich>
      </c:tx>
      <c:layout>
        <c:manualLayout>
          <c:xMode val="edge"/>
          <c:yMode val="edge"/>
          <c:x val="0.18106932320360913"/>
          <c:y val="0"/>
        </c:manualLayout>
      </c:layout>
      <c:spPr>
        <a:noFill/>
        <a:ln w="33289">
          <a:noFill/>
        </a:ln>
      </c:spPr>
    </c:title>
    <c:plotArea>
      <c:layout>
        <c:manualLayout>
          <c:layoutTarget val="inner"/>
          <c:xMode val="edge"/>
          <c:yMode val="edge"/>
          <c:x val="8.8091353996737426E-2"/>
          <c:y val="0.17521367521367517"/>
          <c:w val="0.61174551386623188"/>
          <c:h val="0.66666666666666663"/>
        </c:manualLayout>
      </c:layout>
      <c:barChart>
        <c:barDir val="bar"/>
        <c:grouping val="stacked"/>
        <c:ser>
          <c:idx val="0"/>
          <c:order val="0"/>
          <c:tx>
            <c:strRef>
              <c:f>'IS con'!$A$129</c:f>
              <c:strCache>
                <c:ptCount val="1"/>
                <c:pt idx="0">
                  <c:v>Materials</c:v>
                </c:pt>
              </c:strCache>
            </c:strRef>
          </c:tx>
          <c:cat>
            <c:numRef>
              <c:f>'IS con'!$B$128:$E$128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'IS con'!$B$129:$E$129</c:f>
              <c:numCache>
                <c:formatCode>#,##0</c:formatCode>
                <c:ptCount val="4"/>
                <c:pt idx="0">
                  <c:v>6.0389999999999997</c:v>
                </c:pt>
                <c:pt idx="1">
                  <c:v>6.35</c:v>
                </c:pt>
                <c:pt idx="2">
                  <c:v>5.8719999999999999</c:v>
                </c:pt>
                <c:pt idx="3">
                  <c:v>7.9589999999999996</c:v>
                </c:pt>
              </c:numCache>
            </c:numRef>
          </c:val>
        </c:ser>
        <c:ser>
          <c:idx val="1"/>
          <c:order val="1"/>
          <c:tx>
            <c:strRef>
              <c:f>'IS con'!$A$130</c:f>
              <c:strCache>
                <c:ptCount val="1"/>
                <c:pt idx="0">
                  <c:v>Salaries </c:v>
                </c:pt>
              </c:strCache>
            </c:strRef>
          </c:tx>
          <c:cat>
            <c:numRef>
              <c:f>'IS con'!$B$128:$E$128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'IS con'!$B$130:$E$130</c:f>
              <c:numCache>
                <c:formatCode>#,##0</c:formatCode>
                <c:ptCount val="4"/>
                <c:pt idx="0">
                  <c:v>11.904</c:v>
                </c:pt>
                <c:pt idx="1">
                  <c:v>12.775</c:v>
                </c:pt>
                <c:pt idx="2">
                  <c:v>15.384</c:v>
                </c:pt>
                <c:pt idx="3">
                  <c:v>18.856999999999999</c:v>
                </c:pt>
              </c:numCache>
            </c:numRef>
          </c:val>
        </c:ser>
        <c:ser>
          <c:idx val="2"/>
          <c:order val="2"/>
          <c:tx>
            <c:strRef>
              <c:f>'IS con'!$A$131</c:f>
              <c:strCache>
                <c:ptCount val="1"/>
                <c:pt idx="0">
                  <c:v>Hired services</c:v>
                </c:pt>
              </c:strCache>
            </c:strRef>
          </c:tx>
          <c:cat>
            <c:numRef>
              <c:f>'IS con'!$B$128:$E$128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'IS con'!$B$131:$E$131</c:f>
              <c:numCache>
                <c:formatCode>#,##0</c:formatCode>
                <c:ptCount val="4"/>
                <c:pt idx="0">
                  <c:v>9.7230000000000008</c:v>
                </c:pt>
                <c:pt idx="1">
                  <c:v>10.624000000000001</c:v>
                </c:pt>
                <c:pt idx="2">
                  <c:v>12.957000000000001</c:v>
                </c:pt>
                <c:pt idx="3">
                  <c:v>13.686</c:v>
                </c:pt>
              </c:numCache>
            </c:numRef>
          </c:val>
        </c:ser>
        <c:ser>
          <c:idx val="3"/>
          <c:order val="3"/>
          <c:tx>
            <c:strRef>
              <c:f>'IS con'!$A$134</c:f>
              <c:strCache>
                <c:ptCount val="1"/>
                <c:pt idx="0">
                  <c:v>Other operating expenses</c:v>
                </c:pt>
              </c:strCache>
            </c:strRef>
          </c:tx>
          <c:cat>
            <c:numRef>
              <c:f>'IS con'!$B$128:$E$128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'IS con'!$B$134:$E$134</c:f>
              <c:numCache>
                <c:formatCode>#,##0</c:formatCode>
                <c:ptCount val="4"/>
                <c:pt idx="0">
                  <c:v>2.4819999999999998</c:v>
                </c:pt>
                <c:pt idx="1">
                  <c:v>2.415</c:v>
                </c:pt>
                <c:pt idx="2">
                  <c:v>4.077</c:v>
                </c:pt>
                <c:pt idx="3">
                  <c:v>2.972</c:v>
                </c:pt>
              </c:numCache>
            </c:numRef>
          </c:val>
        </c:ser>
        <c:overlap val="100"/>
        <c:axId val="145855232"/>
        <c:axId val="212213120"/>
      </c:barChart>
      <c:catAx>
        <c:axId val="14585523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573" b="0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212213120"/>
        <c:crosses val="autoZero"/>
        <c:auto val="1"/>
        <c:lblAlgn val="ctr"/>
        <c:lblOffset val="100"/>
      </c:catAx>
      <c:valAx>
        <c:axId val="212213120"/>
        <c:scaling>
          <c:orientation val="minMax"/>
          <c:max val="45"/>
          <c:min val="0"/>
        </c:scaling>
        <c:axPos val="b"/>
        <c:majorGridlines>
          <c:spPr>
            <a:ln w="4161">
              <a:solidFill>
                <a:srgbClr val="808080"/>
              </a:solidFill>
              <a:prstDash val="sysDash"/>
            </a:ln>
          </c:spPr>
        </c:majorGridlines>
        <c:numFmt formatCode="#,##0" sourceLinked="1"/>
        <c:tickLblPos val="nextTo"/>
        <c:txPr>
          <a:bodyPr rot="0" vert="horz"/>
          <a:lstStyle/>
          <a:p>
            <a:pPr>
              <a:defRPr sz="1573" b="0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14585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09951060358955"/>
          <c:y val="5.1282051282051294E-2"/>
          <c:w val="0.29526916802610115"/>
          <c:h val="0.88034188034188077"/>
        </c:manualLayout>
      </c:layout>
      <c:txPr>
        <a:bodyPr/>
        <a:lstStyle/>
        <a:p>
          <a:pPr>
            <a:defRPr sz="1324" b="0" i="0" u="none" strike="noStrike" baseline="0">
              <a:solidFill>
                <a:srgbClr val="000080"/>
              </a:solidFill>
              <a:latin typeface="Calibri"/>
              <a:ea typeface="Calibri"/>
              <a:cs typeface="Calibri"/>
            </a:defRPr>
          </a:pPr>
          <a:endParaRPr lang="bg-BG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573" b="0" i="0" u="none" strike="noStrike" baseline="0">
          <a:solidFill>
            <a:srgbClr val="000080"/>
          </a:solidFill>
          <a:latin typeface="Calibri"/>
          <a:ea typeface="Calibri"/>
          <a:cs typeface="Calibri"/>
        </a:defRPr>
      </a:pPr>
      <a:endParaRPr lang="bg-BG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defRPr sz="1776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en-US" sz="1776" b="1" i="0" u="none" strike="noStrike" baseline="0" dirty="0" smtClean="0">
                <a:solidFill>
                  <a:srgbClr val="000080"/>
                </a:solidFill>
                <a:latin typeface="Arial"/>
                <a:cs typeface="Arial"/>
              </a:rPr>
              <a:t>Cash flow</a:t>
            </a:r>
            <a:r>
              <a:rPr lang="bg-BG" sz="1776" b="1" i="0" u="none" strike="noStrike" baseline="0" dirty="0" smtClean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lang="bg-BG" sz="1776" b="0" i="0" u="none" strike="noStrike" kern="1200" baseline="0" dirty="0" smtClean="0">
                <a:solidFill>
                  <a:srgbClr val="000080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sz="1776" b="0" i="0" u="none" strike="noStrike" kern="1200" baseline="0" dirty="0" smtClean="0">
                <a:solidFill>
                  <a:srgbClr val="000080"/>
                </a:solidFill>
                <a:latin typeface="Arial"/>
                <a:ea typeface="Arial"/>
                <a:cs typeface="Arial"/>
              </a:rPr>
              <a:t>before dividend distribution</a:t>
            </a:r>
            <a:r>
              <a:rPr lang="bg-BG" sz="1776" b="0" i="0" u="none" strike="noStrike" kern="1200" baseline="0" dirty="0" smtClean="0">
                <a:solidFill>
                  <a:srgbClr val="000080"/>
                </a:solidFill>
                <a:latin typeface="Arial"/>
                <a:ea typeface="Arial"/>
                <a:cs typeface="Arial"/>
              </a:rPr>
              <a:t>)</a:t>
            </a:r>
            <a:endParaRPr lang="bg-BG" sz="1776" b="0" i="0" u="none" strike="noStrike" kern="1200" baseline="0" dirty="0">
              <a:solidFill>
                <a:srgbClr val="000080"/>
              </a:solidFill>
              <a:latin typeface="Arial"/>
              <a:ea typeface="Arial"/>
              <a:cs typeface="Arial"/>
            </a:endParaRPr>
          </a:p>
        </c:rich>
      </c:tx>
      <c:layout>
        <c:manualLayout>
          <c:xMode val="edge"/>
          <c:yMode val="edge"/>
          <c:x val="0.16144975288303137"/>
          <c:y val="0"/>
        </c:manualLayout>
      </c:layout>
      <c:spPr>
        <a:noFill/>
        <a:ln w="32227">
          <a:noFill/>
        </a:ln>
      </c:spPr>
    </c:title>
    <c:plotArea>
      <c:layout>
        <c:manualLayout>
          <c:layoutTarget val="inner"/>
          <c:xMode val="edge"/>
          <c:yMode val="edge"/>
          <c:x val="7.2487644151565098E-2"/>
          <c:y val="0.13333333333333339"/>
          <c:w val="0.91598023064250433"/>
          <c:h val="0.66666666666666663"/>
        </c:manualLayout>
      </c:layout>
      <c:barChart>
        <c:barDir val="col"/>
        <c:grouping val="clustered"/>
        <c:ser>
          <c:idx val="0"/>
          <c:order val="0"/>
          <c:tx>
            <c:strRef>
              <c:f>CFS!$A$38</c:f>
              <c:strCache>
                <c:ptCount val="1"/>
                <c:pt idx="0">
                  <c:v>Operating cash flow</c:v>
                </c:pt>
              </c:strCache>
            </c:strRef>
          </c:tx>
          <c:spPr>
            <a:solidFill>
              <a:srgbClr val="9999FF"/>
            </a:solidFill>
            <a:ln w="32227">
              <a:noFill/>
            </a:ln>
          </c:spPr>
          <c:cat>
            <c:numRef>
              <c:f>CFS!$B$37:$C$37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CFS!$B$38:$C$38</c:f>
              <c:numCache>
                <c:formatCode>#,##0</c:formatCode>
                <c:ptCount val="2"/>
                <c:pt idx="0">
                  <c:v>7727</c:v>
                </c:pt>
                <c:pt idx="1">
                  <c:v>8373</c:v>
                </c:pt>
              </c:numCache>
            </c:numRef>
          </c:val>
        </c:ser>
        <c:ser>
          <c:idx val="1"/>
          <c:order val="1"/>
          <c:tx>
            <c:strRef>
              <c:f>CFS!$A$39</c:f>
              <c:strCache>
                <c:ptCount val="1"/>
                <c:pt idx="0">
                  <c:v>Net cash flow from investment</c:v>
                </c:pt>
              </c:strCache>
            </c:strRef>
          </c:tx>
          <c:spPr>
            <a:solidFill>
              <a:srgbClr val="993366"/>
            </a:solidFill>
            <a:ln w="32227">
              <a:noFill/>
            </a:ln>
          </c:spPr>
          <c:cat>
            <c:numRef>
              <c:f>CFS!$B$37:$C$37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CFS!$B$39:$C$39</c:f>
              <c:numCache>
                <c:formatCode>#,##0</c:formatCode>
                <c:ptCount val="2"/>
                <c:pt idx="0">
                  <c:v>-588</c:v>
                </c:pt>
                <c:pt idx="1">
                  <c:v>-458</c:v>
                </c:pt>
              </c:numCache>
            </c:numRef>
          </c:val>
        </c:ser>
        <c:ser>
          <c:idx val="2"/>
          <c:order val="2"/>
          <c:tx>
            <c:strRef>
              <c:f>CFS!$A$40</c:f>
              <c:strCache>
                <c:ptCount val="1"/>
                <c:pt idx="0">
                  <c:v>Net cash flow from financial activities</c:v>
                </c:pt>
              </c:strCache>
            </c:strRef>
          </c:tx>
          <c:spPr>
            <a:solidFill>
              <a:srgbClr val="FF9900"/>
            </a:solidFill>
            <a:ln w="32227">
              <a:noFill/>
            </a:ln>
          </c:spPr>
          <c:cat>
            <c:numRef>
              <c:f>CFS!$B$37:$C$37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CFS!$B$40:$C$40</c:f>
              <c:numCache>
                <c:formatCode>#,##0</c:formatCode>
                <c:ptCount val="2"/>
                <c:pt idx="0">
                  <c:v>-3057</c:v>
                </c:pt>
                <c:pt idx="1">
                  <c:v>-1115</c:v>
                </c:pt>
              </c:numCache>
            </c:numRef>
          </c:val>
        </c:ser>
        <c:ser>
          <c:idx val="3"/>
          <c:order val="3"/>
          <c:tx>
            <c:strRef>
              <c:f>CFS!$A$41</c:f>
              <c:strCache>
                <c:ptCount val="1"/>
                <c:pt idx="0">
                  <c:v>Cash flow changes</c:v>
                </c:pt>
              </c:strCache>
            </c:strRef>
          </c:tx>
          <c:spPr>
            <a:solidFill>
              <a:srgbClr val="008080"/>
            </a:solidFill>
            <a:ln w="32227">
              <a:noFill/>
            </a:ln>
          </c:spPr>
          <c:cat>
            <c:numRef>
              <c:f>CFS!$B$37:$C$37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CFS!$B$41:$C$41</c:f>
              <c:numCache>
                <c:formatCode>#,##0</c:formatCode>
                <c:ptCount val="2"/>
                <c:pt idx="0">
                  <c:v>4082</c:v>
                </c:pt>
                <c:pt idx="1">
                  <c:v>6800</c:v>
                </c:pt>
              </c:numCache>
            </c:numRef>
          </c:val>
        </c:ser>
        <c:axId val="212887040"/>
        <c:axId val="212888576"/>
      </c:barChart>
      <c:catAx>
        <c:axId val="212887040"/>
        <c:scaling>
          <c:orientation val="minMax"/>
        </c:scaling>
        <c:axPos val="b"/>
        <c:numFmt formatCode="General" sourceLinked="1"/>
        <c:tickLblPos val="nextTo"/>
        <c:spPr>
          <a:ln w="161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4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212888576"/>
        <c:crosses val="autoZero"/>
        <c:auto val="1"/>
        <c:lblAlgn val="ctr"/>
        <c:lblOffset val="100"/>
        <c:tickLblSkip val="1"/>
        <c:tickMarkSkip val="1"/>
      </c:catAx>
      <c:valAx>
        <c:axId val="212888576"/>
        <c:scaling>
          <c:orientation val="minMax"/>
        </c:scaling>
        <c:axPos val="l"/>
        <c:majorGridlines>
          <c:spPr>
            <a:ln w="4028">
              <a:solidFill>
                <a:srgbClr val="000000"/>
              </a:solidFill>
              <a:prstDash val="sysDash"/>
            </a:ln>
          </c:spPr>
        </c:majorGridlines>
        <c:numFmt formatCode="#,##0" sourceLinked="1"/>
        <c:tickLblPos val="nextTo"/>
        <c:spPr>
          <a:ln w="40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8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212887040"/>
        <c:crosses val="autoZero"/>
        <c:crossBetween val="between"/>
      </c:valAx>
      <c:spPr>
        <a:noFill/>
        <a:ln w="32227">
          <a:noFill/>
        </a:ln>
      </c:spPr>
    </c:plotArea>
    <c:legend>
      <c:legendPos val="r"/>
      <c:layout>
        <c:manualLayout>
          <c:xMode val="edge"/>
          <c:yMode val="edge"/>
          <c:x val="0.17298187808896218"/>
          <c:y val="0.81851851851851865"/>
          <c:w val="0.76606260296540363"/>
          <c:h val="0.18518518518518526"/>
        </c:manualLayout>
      </c:layout>
      <c:spPr>
        <a:noFill/>
        <a:ln w="32227">
          <a:noFill/>
        </a:ln>
      </c:spPr>
      <c:txPr>
        <a:bodyPr/>
        <a:lstStyle/>
        <a:p>
          <a:pPr>
            <a:defRPr sz="1078" b="0" i="0" u="none" strike="noStrike" baseline="0">
              <a:solidFill>
                <a:srgbClr val="00008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174" b="0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bg-BG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plotArea>
      <c:layout>
        <c:manualLayout>
          <c:layoutTarget val="inner"/>
          <c:xMode val="edge"/>
          <c:yMode val="edge"/>
          <c:x val="9.6774193548387122E-2"/>
          <c:y val="4.2553191489361715E-2"/>
          <c:w val="0.84243176178660029"/>
          <c:h val="0.76291793313069933"/>
        </c:manualLayout>
      </c:layout>
      <c:barChart>
        <c:barDir val="col"/>
        <c:grouping val="clustered"/>
        <c:ser>
          <c:idx val="1"/>
          <c:order val="0"/>
          <c:tx>
            <c:strRef>
              <c:f>'Summary Speedy'!$AF$12</c:f>
              <c:strCache>
                <c:ptCount val="1"/>
                <c:pt idx="0">
                  <c:v>Interest-bearing debt</c:v>
                </c:pt>
              </c:strCache>
            </c:strRef>
          </c:tx>
          <c:spPr>
            <a:solidFill>
              <a:srgbClr val="FFCC00"/>
            </a:solidFill>
            <a:ln w="24663">
              <a:noFill/>
            </a:ln>
          </c:spPr>
          <c:cat>
            <c:numRef>
              <c:f>'Summary Speedy'!$AG$11:$AJ$11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'Summary Speedy'!$AG$12:$AJ$12</c:f>
              <c:numCache>
                <c:formatCode>#,##0</c:formatCode>
                <c:ptCount val="4"/>
                <c:pt idx="0">
                  <c:v>6241</c:v>
                </c:pt>
                <c:pt idx="1">
                  <c:v>4750</c:v>
                </c:pt>
                <c:pt idx="2">
                  <c:v>4529</c:v>
                </c:pt>
                <c:pt idx="3">
                  <c:v>5848</c:v>
                </c:pt>
              </c:numCache>
            </c:numRef>
          </c:val>
        </c:ser>
        <c:ser>
          <c:idx val="0"/>
          <c:order val="1"/>
          <c:tx>
            <c:strRef>
              <c:f>'Summary Speedy'!$AF$13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rgbClr val="333399"/>
            </a:solidFill>
            <a:ln w="24663">
              <a:noFill/>
            </a:ln>
          </c:spPr>
          <c:cat>
            <c:numRef>
              <c:f>'Summary Speedy'!$AG$11:$AJ$11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'Summary Speedy'!$AG$13:$AJ$13</c:f>
              <c:numCache>
                <c:formatCode>#,##0</c:formatCode>
                <c:ptCount val="4"/>
                <c:pt idx="0">
                  <c:v>5193</c:v>
                </c:pt>
                <c:pt idx="1">
                  <c:v>7865</c:v>
                </c:pt>
                <c:pt idx="2">
                  <c:v>8434</c:v>
                </c:pt>
                <c:pt idx="3">
                  <c:v>10523</c:v>
                </c:pt>
              </c:numCache>
            </c:numRef>
          </c:val>
        </c:ser>
        <c:axId val="213612032"/>
        <c:axId val="213613568"/>
      </c:barChart>
      <c:lineChart>
        <c:grouping val="standard"/>
        <c:ser>
          <c:idx val="2"/>
          <c:order val="2"/>
          <c:tx>
            <c:strRef>
              <c:f>'Summary Speedy'!$AF$14</c:f>
              <c:strCache>
                <c:ptCount val="1"/>
                <c:pt idx="0">
                  <c:v>Liquidity</c:v>
                </c:pt>
              </c:strCache>
            </c:strRef>
          </c:tx>
          <c:spPr>
            <a:ln w="24663">
              <a:solidFill>
                <a:srgbClr val="FF66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'Summary Speedy'!$AG$11:$AJ$11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'Summary Speedy'!$AG$14:$AJ$14</c:f>
              <c:numCache>
                <c:formatCode>0.0</c:formatCode>
                <c:ptCount val="4"/>
                <c:pt idx="0">
                  <c:v>1.0613064236111112</c:v>
                </c:pt>
                <c:pt idx="1">
                  <c:v>1.3741880523905867</c:v>
                </c:pt>
                <c:pt idx="2">
                  <c:v>1.4327998457385267</c:v>
                </c:pt>
                <c:pt idx="3">
                  <c:v>1.6058307655842616</c:v>
                </c:pt>
              </c:numCache>
            </c:numRef>
          </c:val>
        </c:ser>
        <c:marker val="1"/>
        <c:axId val="213623552"/>
        <c:axId val="213625088"/>
      </c:lineChart>
      <c:catAx>
        <c:axId val="21361203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0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5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213613568"/>
        <c:crosses val="autoZero"/>
        <c:lblAlgn val="ctr"/>
        <c:lblOffset val="100"/>
        <c:tickLblSkip val="1"/>
        <c:tickMarkSkip val="1"/>
      </c:catAx>
      <c:valAx>
        <c:axId val="213613568"/>
        <c:scaling>
          <c:orientation val="minMax"/>
        </c:scaling>
        <c:axPos val="l"/>
        <c:majorGridlines>
          <c:spPr>
            <a:ln w="3083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cross"/>
        <c:tickLblPos val="nextTo"/>
        <c:spPr>
          <a:ln w="30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5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213612032"/>
        <c:crosses val="autoZero"/>
        <c:crossBetween val="between"/>
      </c:valAx>
      <c:catAx>
        <c:axId val="213623552"/>
        <c:scaling>
          <c:orientation val="minMax"/>
        </c:scaling>
        <c:delete val="1"/>
        <c:axPos val="b"/>
        <c:numFmt formatCode="General" sourceLinked="1"/>
        <c:tickLblPos val="none"/>
        <c:crossAx val="213625088"/>
        <c:crosses val="autoZero"/>
        <c:lblAlgn val="ctr"/>
        <c:lblOffset val="100"/>
      </c:catAx>
      <c:valAx>
        <c:axId val="213625088"/>
        <c:scaling>
          <c:orientation val="minMax"/>
        </c:scaling>
        <c:axPos val="r"/>
        <c:numFmt formatCode="0.0" sourceLinked="1"/>
        <c:majorTickMark val="cross"/>
        <c:tickLblPos val="nextTo"/>
        <c:spPr>
          <a:ln w="30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5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213623552"/>
        <c:crosses val="max"/>
        <c:crossBetween val="between"/>
      </c:valAx>
      <c:spPr>
        <a:noFill/>
        <a:ln w="24663">
          <a:noFill/>
        </a:ln>
      </c:spPr>
    </c:plotArea>
    <c:legend>
      <c:legendPos val="b"/>
      <c:layout>
        <c:manualLayout>
          <c:xMode val="edge"/>
          <c:yMode val="edge"/>
          <c:x val="5.5831265508684856E-2"/>
          <c:y val="0.93617021276595769"/>
          <c:w val="0.89950372208436702"/>
          <c:h val="6.6869300911854099E-2"/>
        </c:manualLayout>
      </c:layout>
      <c:spPr>
        <a:solidFill>
          <a:srgbClr val="FFFFFF"/>
        </a:solidFill>
        <a:ln w="24663">
          <a:noFill/>
        </a:ln>
      </c:spPr>
      <c:txPr>
        <a:bodyPr/>
        <a:lstStyle/>
        <a:p>
          <a:pPr>
            <a:defRPr sz="1068" b="0" i="0" u="none" strike="noStrike" baseline="0">
              <a:solidFill>
                <a:srgbClr val="00008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165" b="0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bg-BG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2.wmf"/><Relationship Id="rId4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EF610F-F9BD-4538-808B-5527B04AFDC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011614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F032EE-C32E-4A2C-BD25-318E4179A4F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643979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032EE-C32E-4A2C-BD25-318E4179A4FA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01822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3.x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4040188" y="5661025"/>
          <a:ext cx="4419600" cy="863600"/>
        </p:xfrm>
        <a:graphic>
          <a:graphicData uri="http://schemas.openxmlformats.org/presentationml/2006/ole">
            <p:oleObj spid="_x0000_s1074" name="CorelDRAW" r:id="rId3" imgW="1383792" imgH="289560" progId="">
              <p:embed/>
            </p:oleObj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498475"/>
            <a:ext cx="878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rgbClr val="3D5185"/>
                </a:solidFill>
                <a:latin typeface="Georgia" pitchFamily="18" charset="0"/>
              </a:rPr>
              <a:t>Shareholders  Presentation</a:t>
            </a:r>
            <a:endParaRPr lang="bg-BG" sz="2400" b="1" i="1" dirty="0">
              <a:solidFill>
                <a:srgbClr val="3D5185"/>
              </a:solidFill>
              <a:latin typeface="Georgia" pitchFamily="18" charset="0"/>
            </a:endParaRPr>
          </a:p>
        </p:txBody>
      </p:sp>
      <p:pic>
        <p:nvPicPr>
          <p:cNvPr id="1038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6850" y="5516563"/>
            <a:ext cx="4230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 b="1" i="1" dirty="0">
              <a:solidFill>
                <a:srgbClr val="3D5185"/>
              </a:solidFill>
              <a:latin typeface="Georgia" pitchFamily="18" charset="0"/>
            </a:endParaRPr>
          </a:p>
          <a:p>
            <a:r>
              <a:rPr lang="bg-BG" b="1" i="1" dirty="0" smtClean="0">
                <a:solidFill>
                  <a:srgbClr val="3D5185"/>
                </a:solidFill>
                <a:latin typeface="Georgia" pitchFamily="18" charset="0"/>
              </a:rPr>
              <a:t>17 </a:t>
            </a:r>
            <a:r>
              <a:rPr lang="en-US" b="1" i="1" dirty="0" smtClean="0">
                <a:solidFill>
                  <a:srgbClr val="3D5185"/>
                </a:solidFill>
                <a:latin typeface="Georgia" pitchFamily="18" charset="0"/>
              </a:rPr>
              <a:t>May</a:t>
            </a:r>
            <a:r>
              <a:rPr lang="bg-BG" b="1" i="1" dirty="0" smtClean="0">
                <a:solidFill>
                  <a:srgbClr val="3D5185"/>
                </a:solidFill>
                <a:latin typeface="Georgia" pitchFamily="18" charset="0"/>
              </a:rPr>
              <a:t>  2013 </a:t>
            </a:r>
            <a:endParaRPr lang="bg-BG" b="1" i="1" dirty="0">
              <a:solidFill>
                <a:srgbClr val="3D518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4040188" y="5661025"/>
          <a:ext cx="4419600" cy="863600"/>
        </p:xfrm>
        <a:graphic>
          <a:graphicData uri="http://schemas.openxmlformats.org/presentationml/2006/ole">
            <p:oleObj spid="_x0000_s11362" name="CorelDRAW" r:id="rId3" imgW="1383792" imgH="28956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750" y="649288"/>
            <a:ext cx="6480175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THANK YOU FOR YOUR ATTENTION</a:t>
            </a:r>
            <a:r>
              <a:rPr lang="bg-BG" sz="1700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!</a:t>
            </a:r>
            <a:endParaRPr lang="bg-BG" sz="1700" b="1" i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Object 21"/>
          <p:cNvGraphicFramePr>
            <a:graphicFrameLocks noChangeAspect="1"/>
          </p:cNvGraphicFramePr>
          <p:nvPr/>
        </p:nvGraphicFramePr>
        <p:xfrm>
          <a:off x="4040188" y="5661025"/>
          <a:ext cx="4419600" cy="863600"/>
        </p:xfrm>
        <a:graphic>
          <a:graphicData uri="http://schemas.openxmlformats.org/presentationml/2006/ole">
            <p:oleObj spid="_x0000_s11363" name="CorelDRAW" r:id="rId4" imgW="1383792" imgH="289560" progId="">
              <p:embed/>
            </p:oleObj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9750" y="3068638"/>
            <a:ext cx="7996238" cy="1944687"/>
            <a:chOff x="684168" y="3732213"/>
            <a:chExt cx="7780382" cy="1873250"/>
          </a:xfrm>
        </p:grpSpPr>
        <p:pic>
          <p:nvPicPr>
            <p:cNvPr id="11289" name="Picture 48" descr="Picture_010_yello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0425" y="3732213"/>
              <a:ext cx="2524125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9463" y="3732213"/>
              <a:ext cx="2505075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4168" y="3732213"/>
              <a:ext cx="2519680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11188" y="290513"/>
            <a:ext cx="7615237" cy="34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en-US" sz="1700" b="1" i="1" dirty="0" smtClean="0">
                <a:solidFill>
                  <a:srgbClr val="002060"/>
                </a:solidFill>
                <a:latin typeface="Georgia" pitchFamily="18" charset="0"/>
              </a:rPr>
              <a:t>Highlights in 2012</a:t>
            </a:r>
            <a:endParaRPr lang="bg-BG" sz="20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p:oleObj spid="_x0000_s2101" name="CorelDRAW" r:id="rId3" imgW="1383792" imgH="289560" progId="">
              <p:embed/>
            </p:oleObj>
          </a:graphicData>
        </a:graphic>
      </p:graphicFrame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684213" y="1412875"/>
            <a:ext cx="78486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rgbClr val="003366"/>
                </a:solidFill>
              </a:rPr>
              <a:t>Speedy achieved high revenue and profitability growth in a challenging market environment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2065" name="Rectangle 24"/>
          <p:cNvSpPr>
            <a:spLocks noChangeArrowheads="1"/>
          </p:cNvSpPr>
          <p:nvPr/>
        </p:nvSpPr>
        <p:spPr bwMode="auto">
          <a:xfrm>
            <a:off x="684213" y="2636838"/>
            <a:ext cx="78486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rgbClr val="003366"/>
                </a:solidFill>
              </a:rPr>
              <a:t>The offering and development of new services continued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2066" name="Rectangle 25"/>
          <p:cNvSpPr>
            <a:spLocks noChangeArrowheads="1"/>
          </p:cNvSpPr>
          <p:nvPr/>
        </p:nvSpPr>
        <p:spPr bwMode="auto">
          <a:xfrm>
            <a:off x="684213" y="3860800"/>
            <a:ext cx="78486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rgbClr val="003366"/>
                </a:solidFill>
              </a:rPr>
              <a:t>The capacity of the logistics hubs was significantly expanded 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2067" name="Rectangle 26"/>
          <p:cNvSpPr>
            <a:spLocks noChangeArrowheads="1"/>
          </p:cNvSpPr>
          <p:nvPr/>
        </p:nvSpPr>
        <p:spPr bwMode="auto">
          <a:xfrm>
            <a:off x="684213" y="5084763"/>
            <a:ext cx="78486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rgbClr val="003366"/>
                </a:solidFill>
              </a:rPr>
              <a:t>Maintained stable financial position and high profitability</a:t>
            </a:r>
            <a:endParaRPr lang="bg-BG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11188" y="290513"/>
            <a:ext cx="7615237" cy="34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en-US" sz="1700" b="1" i="1" dirty="0" smtClean="0">
                <a:solidFill>
                  <a:srgbClr val="002060"/>
                </a:solidFill>
                <a:latin typeface="Georgia" pitchFamily="18" charset="0"/>
              </a:rPr>
              <a:t>Successful Strategy Implementation</a:t>
            </a:r>
            <a:endParaRPr lang="bg-BG" sz="17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p:oleObj spid="_x0000_s15412" name="CorelDRAW" r:id="rId3" imgW="1383792" imgH="289560" progId="">
              <p:embed/>
            </p:oleObj>
          </a:graphicData>
        </a:graphic>
      </p:graphicFrame>
      <p:sp>
        <p:nvSpPr>
          <p:cNvPr id="15373" name="Rectangle 57"/>
          <p:cNvSpPr>
            <a:spLocks noChangeArrowheads="1"/>
          </p:cNvSpPr>
          <p:nvPr/>
        </p:nvSpPr>
        <p:spPr bwMode="auto">
          <a:xfrm>
            <a:off x="684213" y="1412875"/>
            <a:ext cx="3816350" cy="237648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dirty="0" smtClean="0">
                <a:solidFill>
                  <a:srgbClr val="003366"/>
                </a:solidFill>
              </a:rPr>
              <a:t>Defending its leading position</a:t>
            </a:r>
            <a:endParaRPr lang="bg-BG" sz="1800" b="1" dirty="0">
              <a:solidFill>
                <a:srgbClr val="003366"/>
              </a:solidFill>
            </a:endParaRPr>
          </a:p>
          <a:p>
            <a:endParaRPr lang="bg-BG" dirty="0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bg-BG" dirty="0">
                <a:solidFill>
                  <a:srgbClr val="003366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Speedy remains the largest courier services provider in Bulgaria</a:t>
            </a:r>
          </a:p>
          <a:p>
            <a:pPr>
              <a:buFontTx/>
              <a:buChar char="•"/>
            </a:pPr>
            <a:endParaRPr lang="bg-BG" dirty="0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bg-BG" dirty="0">
                <a:solidFill>
                  <a:srgbClr val="003366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The market share keeps on expanding at the expense of competitors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15374" name="Rectangle 61"/>
          <p:cNvSpPr>
            <a:spLocks noChangeArrowheads="1"/>
          </p:cNvSpPr>
          <p:nvPr/>
        </p:nvSpPr>
        <p:spPr bwMode="auto">
          <a:xfrm>
            <a:off x="4716463" y="1412875"/>
            <a:ext cx="3816350" cy="2376488"/>
          </a:xfrm>
          <a:prstGeom prst="rect">
            <a:avLst/>
          </a:prstGeom>
          <a:solidFill>
            <a:srgbClr val="333399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Customer orientation and service innovation </a:t>
            </a:r>
            <a:endParaRPr lang="bg-BG" sz="1800" b="1" dirty="0">
              <a:solidFill>
                <a:schemeClr val="accent2"/>
              </a:solidFill>
            </a:endParaRPr>
          </a:p>
          <a:p>
            <a:endParaRPr lang="bg-BG" sz="1800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bg-BG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Focus on structuring the pallet services and international deliveries</a:t>
            </a:r>
            <a:endParaRPr lang="bg-BG" dirty="0">
              <a:solidFill>
                <a:schemeClr val="accent2"/>
              </a:solidFill>
            </a:endParaRPr>
          </a:p>
          <a:p>
            <a:endParaRPr lang="bg-BG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bg-BG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Start of the program</a:t>
            </a:r>
            <a:r>
              <a:rPr lang="bg-BG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Speedy Parcel Shop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15375" name="Rectangle 62"/>
          <p:cNvSpPr>
            <a:spLocks noChangeArrowheads="1"/>
          </p:cNvSpPr>
          <p:nvPr/>
        </p:nvSpPr>
        <p:spPr bwMode="auto">
          <a:xfrm>
            <a:off x="684213" y="3933825"/>
            <a:ext cx="3816350" cy="2376488"/>
          </a:xfrm>
          <a:prstGeom prst="rect">
            <a:avLst/>
          </a:prstGeom>
          <a:solidFill>
            <a:srgbClr val="333399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Investments in efficiency and flexibility</a:t>
            </a:r>
          </a:p>
          <a:p>
            <a:endParaRPr lang="bg-BG" sz="1800" b="1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Over </a:t>
            </a:r>
            <a:r>
              <a:rPr lang="bg-BG" dirty="0" smtClean="0">
                <a:solidFill>
                  <a:schemeClr val="accent2"/>
                </a:solidFill>
              </a:rPr>
              <a:t>800 000</a:t>
            </a:r>
            <a:r>
              <a:rPr lang="en-US" dirty="0" smtClean="0">
                <a:solidFill>
                  <a:schemeClr val="accent2"/>
                </a:solidFill>
              </a:rPr>
              <a:t> BGN investments in technology infrastructure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15376" name="Rectangle 63"/>
          <p:cNvSpPr>
            <a:spLocks noChangeArrowheads="1"/>
          </p:cNvSpPr>
          <p:nvPr/>
        </p:nvSpPr>
        <p:spPr bwMode="auto">
          <a:xfrm>
            <a:off x="4716463" y="3933825"/>
            <a:ext cx="3816350" cy="2376488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dirty="0" smtClean="0">
                <a:solidFill>
                  <a:srgbClr val="003366"/>
                </a:solidFill>
              </a:rPr>
              <a:t>Speedy achieved high growth in revenues and profitability in a challenging market environment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68313" y="260350"/>
            <a:ext cx="7686675" cy="34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en-US" sz="1700" b="1" i="1" dirty="0" smtClean="0">
                <a:solidFill>
                  <a:srgbClr val="002060"/>
                </a:solidFill>
                <a:latin typeface="Georgia" pitchFamily="18" charset="0"/>
              </a:rPr>
              <a:t>Strong </a:t>
            </a:r>
            <a:r>
              <a:rPr lang="en-US" sz="1700" b="1" i="1" dirty="0" smtClean="0">
                <a:solidFill>
                  <a:srgbClr val="002060"/>
                </a:solidFill>
                <a:latin typeface="Georgia" pitchFamily="18" charset="0"/>
              </a:rPr>
              <a:t>organic </a:t>
            </a:r>
            <a:r>
              <a:rPr lang="en-US" sz="1700" b="1" i="1" dirty="0" smtClean="0">
                <a:solidFill>
                  <a:srgbClr val="002060"/>
                </a:solidFill>
                <a:latin typeface="Georgia" pitchFamily="18" charset="0"/>
              </a:rPr>
              <a:t>growth </a:t>
            </a:r>
            <a:endParaRPr lang="bg-BG" sz="17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p:oleObj spid="_x0000_s16563" name="CorelDRAW" r:id="rId3" imgW="1383792" imgH="289560" progId="">
              <p:embed/>
            </p:oleObj>
          </a:graphicData>
        </a:graphic>
      </p:graphicFrame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250825" y="1917700"/>
          <a:ext cx="2778125" cy="3816350"/>
        </p:xfrm>
        <a:graphic>
          <a:graphicData uri="http://schemas.openxmlformats.org/presentationml/2006/ole">
            <p:oleObj spid="_x0000_s16564" name="Chart" r:id="rId4" imgW="2524125" imgH="3467100" progId="Excel.Sheet.8">
              <p:embed/>
            </p:oleObj>
          </a:graphicData>
        </a:graphic>
      </p:graphicFrame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3189288" y="1912938"/>
          <a:ext cx="2808287" cy="3798887"/>
        </p:xfrm>
        <a:graphic>
          <a:graphicData uri="http://schemas.openxmlformats.org/presentationml/2006/ole">
            <p:oleObj spid="_x0000_s16565" name="Chart" r:id="rId5" imgW="2562225" imgH="3467100" progId="Excel.Sheet.8">
              <p:embed/>
            </p:oleObj>
          </a:graphicData>
        </a:graphic>
      </p:graphicFrame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6159500" y="1920875"/>
          <a:ext cx="2776538" cy="3790950"/>
        </p:xfrm>
        <a:graphic>
          <a:graphicData uri="http://schemas.openxmlformats.org/presentationml/2006/ole">
            <p:oleObj spid="_x0000_s16566" name="Chart" r:id="rId6" imgW="2790825" imgH="3752850" progId="Excel.Sheet.8">
              <p:embed/>
            </p:oleObj>
          </a:graphicData>
        </a:graphic>
      </p:graphicFrame>
      <p:sp>
        <p:nvSpPr>
          <p:cNvPr id="16409" name="Rectangle 23"/>
          <p:cNvSpPr>
            <a:spLocks noChangeArrowheads="1"/>
          </p:cNvSpPr>
          <p:nvPr/>
        </p:nvSpPr>
        <p:spPr bwMode="auto">
          <a:xfrm>
            <a:off x="312738" y="1397000"/>
            <a:ext cx="2663825" cy="5847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Local market revenues, BGN ‘000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16410" name="Rectangle 24"/>
          <p:cNvSpPr>
            <a:spLocks noChangeArrowheads="1"/>
          </p:cNvSpPr>
          <p:nvPr/>
        </p:nvSpPr>
        <p:spPr bwMode="auto">
          <a:xfrm>
            <a:off x="3265488" y="1401763"/>
            <a:ext cx="2663825" cy="5847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International revenues, BGN ‘000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16411" name="Rectangle 25"/>
          <p:cNvSpPr>
            <a:spLocks noChangeArrowheads="1"/>
          </p:cNvSpPr>
          <p:nvPr/>
        </p:nvSpPr>
        <p:spPr bwMode="auto">
          <a:xfrm>
            <a:off x="6211888" y="1412875"/>
            <a:ext cx="2663825" cy="5762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Number of parcels in ‘000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611188" y="2205038"/>
            <a:ext cx="2016125" cy="9366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3563938" y="2133600"/>
            <a:ext cx="1728787" cy="1727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6516688" y="2133600"/>
            <a:ext cx="1800225" cy="863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 rot="14782849">
            <a:off x="1277144" y="2039144"/>
            <a:ext cx="3968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 anchorCtr="1">
            <a:spAutoFit/>
          </a:bodyPr>
          <a:lstStyle/>
          <a:p>
            <a:pPr algn="ctr"/>
            <a:r>
              <a:rPr lang="en-US" sz="1400" b="1">
                <a:solidFill>
                  <a:srgbClr val="000099"/>
                </a:solidFill>
              </a:rPr>
              <a:t>CAGR 14%</a:t>
            </a:r>
            <a:endParaRPr lang="bg-BG" sz="1400" b="1">
              <a:solidFill>
                <a:srgbClr val="000099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 rot="-7982807">
            <a:off x="4091781" y="2324895"/>
            <a:ext cx="3968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 anchorCtr="1">
            <a:spAutoFit/>
          </a:bodyPr>
          <a:lstStyle/>
          <a:p>
            <a:pPr algn="ctr"/>
            <a:r>
              <a:rPr lang="en-US" sz="1400" b="1">
                <a:solidFill>
                  <a:srgbClr val="000099"/>
                </a:solidFill>
              </a:rPr>
              <a:t>CAGR 47%</a:t>
            </a:r>
            <a:endParaRPr lang="bg-BG" sz="1400" b="1">
              <a:solidFill>
                <a:srgbClr val="000099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 rot="14782849">
            <a:off x="7033419" y="1926431"/>
            <a:ext cx="3968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 anchorCtr="1">
            <a:spAutoFit/>
          </a:bodyPr>
          <a:lstStyle/>
          <a:p>
            <a:pPr algn="ctr"/>
            <a:r>
              <a:rPr lang="en-US" sz="1400" b="1">
                <a:solidFill>
                  <a:srgbClr val="000099"/>
                </a:solidFill>
              </a:rPr>
              <a:t>CAGR 17%</a:t>
            </a:r>
            <a:endParaRPr lang="bg-BG" sz="1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68313" y="260350"/>
            <a:ext cx="7686675" cy="33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en-US" b="1" i="1" dirty="0" smtClean="0">
                <a:solidFill>
                  <a:srgbClr val="002060"/>
                </a:solidFill>
              </a:rPr>
              <a:t>Operating expenses </a:t>
            </a:r>
            <a:r>
              <a:rPr lang="en-US" b="1" i="1" dirty="0" smtClean="0">
                <a:solidFill>
                  <a:srgbClr val="002060"/>
                </a:solidFill>
              </a:rPr>
              <a:t>in line with the sales</a:t>
            </a:r>
            <a:endParaRPr lang="bg-BG" b="1" i="1" dirty="0">
              <a:solidFill>
                <a:srgbClr val="002060"/>
              </a:solidFill>
            </a:endParaRPr>
          </a:p>
        </p:txBody>
      </p:sp>
      <p:graphicFrame>
        <p:nvGraphicFramePr>
          <p:cNvPr id="17434" name="Object 26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p:oleObj spid="_x0000_s17499" name="CorelDRAW" r:id="rId3" imgW="1383792" imgH="289560" progId="">
              <p:embed/>
            </p:oleObj>
          </a:graphicData>
        </a:graphic>
      </p:graphicFrame>
      <p:sp>
        <p:nvSpPr>
          <p:cNvPr id="17439" name="Rectangle 22"/>
          <p:cNvSpPr>
            <a:spLocks noChangeArrowheads="1"/>
          </p:cNvSpPr>
          <p:nvPr/>
        </p:nvSpPr>
        <p:spPr bwMode="auto">
          <a:xfrm>
            <a:off x="755650" y="4797425"/>
            <a:ext cx="7777163" cy="15113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Stable cost structure, with compensation costs and </a:t>
            </a:r>
            <a:r>
              <a:rPr lang="en-US" sz="1400" dirty="0" smtClean="0">
                <a:solidFill>
                  <a:srgbClr val="003366"/>
                </a:solidFill>
              </a:rPr>
              <a:t>hired </a:t>
            </a:r>
            <a:r>
              <a:rPr lang="en-US" sz="1400" dirty="0" smtClean="0">
                <a:solidFill>
                  <a:srgbClr val="003366"/>
                </a:solidFill>
              </a:rPr>
              <a:t>services accounting for the biggest chunk in the operating costs</a:t>
            </a:r>
            <a:endParaRPr lang="bg-BG" sz="1400" dirty="0">
              <a:solidFill>
                <a:srgbClr val="003366"/>
              </a:solidFill>
            </a:endParaRPr>
          </a:p>
        </p:txBody>
      </p:sp>
      <p:graphicFrame>
        <p:nvGraphicFramePr>
          <p:cNvPr id="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7251767"/>
              </p:ext>
            </p:extLst>
          </p:nvPr>
        </p:nvGraphicFramePr>
        <p:xfrm>
          <a:off x="806450" y="1247775"/>
          <a:ext cx="7675563" cy="294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68313" y="268288"/>
            <a:ext cx="7615237" cy="33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en-US" b="1" i="1" dirty="0" smtClean="0">
                <a:solidFill>
                  <a:srgbClr val="002060"/>
                </a:solidFill>
              </a:rPr>
              <a:t>Growing net cash flow</a:t>
            </a:r>
            <a:endParaRPr lang="bg-BG" b="1" i="1" dirty="0">
              <a:solidFill>
                <a:srgbClr val="002060"/>
              </a:solidFill>
            </a:endParaRPr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p:oleObj spid="_x0000_s4175" name="CorelDRAW" r:id="rId3" imgW="1383792" imgH="289560" progId="">
              <p:embed/>
            </p:oleObj>
          </a:graphicData>
        </a:graphic>
      </p:graphicFrame>
      <p:graphicFrame>
        <p:nvGraphicFramePr>
          <p:cNvPr id="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28452099"/>
              </p:ext>
            </p:extLst>
          </p:nvPr>
        </p:nvGraphicFramePr>
        <p:xfrm>
          <a:off x="911225" y="1323975"/>
          <a:ext cx="7354888" cy="328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15" name="Rectangle 22"/>
          <p:cNvSpPr>
            <a:spLocks noChangeArrowheads="1"/>
          </p:cNvSpPr>
          <p:nvPr/>
        </p:nvSpPr>
        <p:spPr bwMode="auto">
          <a:xfrm>
            <a:off x="682625" y="4797425"/>
            <a:ext cx="7777163" cy="15113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Speedy generates high free cash flow that allows for distributing more than 50% of its net income as a dividends. </a:t>
            </a:r>
            <a:endParaRPr lang="bg-BG" sz="1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68313" y="260350"/>
            <a:ext cx="7686675" cy="33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en-US" b="1" i="1" dirty="0" smtClean="0">
                <a:solidFill>
                  <a:srgbClr val="002060"/>
                </a:solidFill>
              </a:rPr>
              <a:t>Solid </a:t>
            </a:r>
            <a:r>
              <a:rPr lang="en-US" b="1" i="1" dirty="0" smtClean="0">
                <a:solidFill>
                  <a:srgbClr val="002060"/>
                </a:solidFill>
              </a:rPr>
              <a:t>Financial Position</a:t>
            </a:r>
            <a:endParaRPr lang="bg-BG" sz="1400" i="1" dirty="0">
              <a:solidFill>
                <a:srgbClr val="002060"/>
              </a:solidFill>
              <a:latin typeface="Arial Cyr" pitchFamily="34" charset="0"/>
            </a:endParaRP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p:oleObj spid="_x0000_s5198" name="CorelDRAW" r:id="rId4" imgW="1383792" imgH="289560" progId="">
              <p:embed/>
            </p:oleObj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65422605"/>
              </p:ext>
            </p:extLst>
          </p:nvPr>
        </p:nvGraphicFramePr>
        <p:xfrm>
          <a:off x="736600" y="1247775"/>
          <a:ext cx="7453313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38" name="Rectangle 22"/>
          <p:cNvSpPr>
            <a:spLocks noChangeArrowheads="1"/>
          </p:cNvSpPr>
          <p:nvPr/>
        </p:nvSpPr>
        <p:spPr bwMode="auto">
          <a:xfrm>
            <a:off x="682625" y="4797425"/>
            <a:ext cx="7777163" cy="15113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bg-BG" sz="1400" dirty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The high profitability allows to finance the organic growth and to maintain low indebtedness</a:t>
            </a:r>
            <a:endParaRPr lang="bg-BG" sz="1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11188" y="234950"/>
            <a:ext cx="7615237" cy="67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en-US" sz="1700" b="1" i="1" dirty="0" smtClean="0">
                <a:solidFill>
                  <a:srgbClr val="002060"/>
                </a:solidFill>
                <a:latin typeface="Georgia" pitchFamily="18" charset="0"/>
              </a:rPr>
              <a:t>Key Financial Indicators</a:t>
            </a:r>
            <a:endParaRPr lang="en-US" sz="1700" b="1" i="1" dirty="0">
              <a:solidFill>
                <a:srgbClr val="002060"/>
              </a:solidFill>
              <a:latin typeface="Georgia" pitchFamily="18" charset="0"/>
            </a:endParaRPr>
          </a:p>
          <a:p>
            <a:pPr defTabSz="873125">
              <a:spcBef>
                <a:spcPct val="50000"/>
              </a:spcBef>
            </a:pPr>
            <a:endParaRPr lang="bg-BG" sz="1400" i="1" dirty="0">
              <a:solidFill>
                <a:srgbClr val="002060"/>
              </a:solidFill>
              <a:latin typeface="Arial Cyr" pitchFamily="34" charset="0"/>
            </a:endParaRP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p:oleObj spid="_x0000_s6198" name="CorelDRAW" r:id="rId3" imgW="1383792" imgH="289560" progId="">
              <p:embed/>
            </p:oleObj>
          </a:graphicData>
        </a:graphic>
      </p:graphicFrame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468313" y="1773238"/>
            <a:ext cx="1871662" cy="503237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Revenue growth</a:t>
            </a:r>
            <a:endParaRPr lang="bg-BG" sz="1400" b="1" dirty="0">
              <a:solidFill>
                <a:srgbClr val="003366"/>
              </a:solidFill>
            </a:endParaRP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4716463" y="1773238"/>
            <a:ext cx="3959225" cy="503237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1400" dirty="0" smtClean="0">
                <a:solidFill>
                  <a:srgbClr val="003366"/>
                </a:solidFill>
              </a:rPr>
              <a:t>Maintain high growth 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6181" name="Rectangle 22"/>
          <p:cNvSpPr>
            <a:spLocks noChangeArrowheads="1"/>
          </p:cNvSpPr>
          <p:nvPr/>
        </p:nvSpPr>
        <p:spPr bwMode="auto">
          <a:xfrm>
            <a:off x="2411413" y="1773238"/>
            <a:ext cx="1081087" cy="503237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17,2%</a:t>
            </a:r>
          </a:p>
        </p:txBody>
      </p:sp>
      <p:sp>
        <p:nvSpPr>
          <p:cNvPr id="6184" name="Rectangle 22"/>
          <p:cNvSpPr>
            <a:spLocks noChangeArrowheads="1"/>
          </p:cNvSpPr>
          <p:nvPr/>
        </p:nvSpPr>
        <p:spPr bwMode="auto">
          <a:xfrm>
            <a:off x="3563938" y="1773238"/>
            <a:ext cx="1081087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19,7%</a:t>
            </a:r>
          </a:p>
        </p:txBody>
      </p:sp>
      <p:sp>
        <p:nvSpPr>
          <p:cNvPr id="6185" name="Rectangle 22"/>
          <p:cNvSpPr>
            <a:spLocks noChangeArrowheads="1"/>
          </p:cNvSpPr>
          <p:nvPr/>
        </p:nvSpPr>
        <p:spPr bwMode="auto">
          <a:xfrm>
            <a:off x="2411413" y="1196975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bg-BG" sz="1400" b="1">
                <a:solidFill>
                  <a:srgbClr val="003366"/>
                </a:solidFill>
              </a:rPr>
              <a:t>2011</a:t>
            </a:r>
          </a:p>
        </p:txBody>
      </p:sp>
      <p:sp>
        <p:nvSpPr>
          <p:cNvPr id="6186" name="Rectangle 22"/>
          <p:cNvSpPr>
            <a:spLocks noChangeArrowheads="1"/>
          </p:cNvSpPr>
          <p:nvPr/>
        </p:nvSpPr>
        <p:spPr bwMode="auto">
          <a:xfrm>
            <a:off x="3563938" y="1196975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bg-BG" sz="1400" b="1">
                <a:solidFill>
                  <a:srgbClr val="003366"/>
                </a:solidFill>
              </a:rPr>
              <a:t>2012</a:t>
            </a:r>
          </a:p>
        </p:txBody>
      </p:sp>
      <p:sp>
        <p:nvSpPr>
          <p:cNvPr id="6187" name="Rectangle 18"/>
          <p:cNvSpPr>
            <a:spLocks noChangeArrowheads="1"/>
          </p:cNvSpPr>
          <p:nvPr/>
        </p:nvSpPr>
        <p:spPr bwMode="auto">
          <a:xfrm>
            <a:off x="468313" y="2349500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>
                <a:solidFill>
                  <a:srgbClr val="003366"/>
                </a:solidFill>
              </a:rPr>
              <a:t>EBITDA Margin</a:t>
            </a:r>
            <a:endParaRPr lang="bg-BG" sz="1400" b="1">
              <a:solidFill>
                <a:srgbClr val="003366"/>
              </a:solidFill>
            </a:endParaRPr>
          </a:p>
        </p:txBody>
      </p:sp>
      <p:sp>
        <p:nvSpPr>
          <p:cNvPr id="6188" name="Rectangle 22"/>
          <p:cNvSpPr>
            <a:spLocks noChangeArrowheads="1"/>
          </p:cNvSpPr>
          <p:nvPr/>
        </p:nvSpPr>
        <p:spPr bwMode="auto">
          <a:xfrm>
            <a:off x="4716463" y="2349500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1400" dirty="0" smtClean="0">
                <a:solidFill>
                  <a:srgbClr val="003366"/>
                </a:solidFill>
              </a:rPr>
              <a:t>Steadily improving margins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6189" name="Rectangle 22"/>
          <p:cNvSpPr>
            <a:spLocks noChangeArrowheads="1"/>
          </p:cNvSpPr>
          <p:nvPr/>
        </p:nvSpPr>
        <p:spPr bwMode="auto">
          <a:xfrm>
            <a:off x="2411413" y="2349500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19,88%</a:t>
            </a:r>
          </a:p>
        </p:txBody>
      </p:sp>
      <p:sp>
        <p:nvSpPr>
          <p:cNvPr id="6190" name="Rectangle 22"/>
          <p:cNvSpPr>
            <a:spLocks noChangeArrowheads="1"/>
          </p:cNvSpPr>
          <p:nvPr/>
        </p:nvSpPr>
        <p:spPr bwMode="auto">
          <a:xfrm>
            <a:off x="3563938" y="2349500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20,27%</a:t>
            </a:r>
          </a:p>
        </p:txBody>
      </p:sp>
      <p:sp>
        <p:nvSpPr>
          <p:cNvPr id="6195" name="Rectangle 18"/>
          <p:cNvSpPr>
            <a:spLocks noChangeArrowheads="1"/>
          </p:cNvSpPr>
          <p:nvPr/>
        </p:nvSpPr>
        <p:spPr bwMode="auto">
          <a:xfrm>
            <a:off x="468313" y="2924175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Net profit Margin</a:t>
            </a:r>
            <a:endParaRPr lang="bg-BG" sz="1400" b="1" dirty="0">
              <a:solidFill>
                <a:srgbClr val="003366"/>
              </a:solidFill>
            </a:endParaRPr>
          </a:p>
        </p:txBody>
      </p:sp>
      <p:sp>
        <p:nvSpPr>
          <p:cNvPr id="6196" name="Rectangle 22"/>
          <p:cNvSpPr>
            <a:spLocks noChangeArrowheads="1"/>
          </p:cNvSpPr>
          <p:nvPr/>
        </p:nvSpPr>
        <p:spPr bwMode="auto">
          <a:xfrm>
            <a:off x="4716463" y="2924175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1400" dirty="0" smtClean="0">
                <a:solidFill>
                  <a:srgbClr val="003366"/>
                </a:solidFill>
              </a:rPr>
              <a:t>Profitability above market average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6197" name="Rectangle 22"/>
          <p:cNvSpPr>
            <a:spLocks noChangeArrowheads="1"/>
          </p:cNvSpPr>
          <p:nvPr/>
        </p:nvSpPr>
        <p:spPr bwMode="auto">
          <a:xfrm>
            <a:off x="2411413" y="2924175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12,8%</a:t>
            </a:r>
          </a:p>
        </p:txBody>
      </p:sp>
      <p:sp>
        <p:nvSpPr>
          <p:cNvPr id="6198" name="Rectangle 22"/>
          <p:cNvSpPr>
            <a:spLocks noChangeArrowheads="1"/>
          </p:cNvSpPr>
          <p:nvPr/>
        </p:nvSpPr>
        <p:spPr bwMode="auto">
          <a:xfrm>
            <a:off x="3563938" y="2924175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14,0%</a:t>
            </a:r>
          </a:p>
        </p:txBody>
      </p:sp>
      <p:sp>
        <p:nvSpPr>
          <p:cNvPr id="6199" name="Rectangle 18"/>
          <p:cNvSpPr>
            <a:spLocks noChangeArrowheads="1"/>
          </p:cNvSpPr>
          <p:nvPr/>
        </p:nvSpPr>
        <p:spPr bwMode="auto">
          <a:xfrm>
            <a:off x="468313" y="3500438"/>
            <a:ext cx="1871662" cy="503237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ROIC</a:t>
            </a:r>
            <a:endParaRPr lang="bg-BG" sz="1400" b="1" dirty="0">
              <a:solidFill>
                <a:srgbClr val="003366"/>
              </a:solidFill>
            </a:endParaRPr>
          </a:p>
        </p:txBody>
      </p:sp>
      <p:sp>
        <p:nvSpPr>
          <p:cNvPr id="6200" name="Rectangle 22"/>
          <p:cNvSpPr>
            <a:spLocks noChangeArrowheads="1"/>
          </p:cNvSpPr>
          <p:nvPr/>
        </p:nvSpPr>
        <p:spPr bwMode="auto">
          <a:xfrm>
            <a:off x="4716463" y="3500438"/>
            <a:ext cx="3959225" cy="503237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1400" smtClean="0">
                <a:solidFill>
                  <a:srgbClr val="003366"/>
                </a:solidFill>
              </a:rPr>
              <a:t>Extremely </a:t>
            </a:r>
            <a:r>
              <a:rPr lang="en-US" sz="1400" dirty="0" smtClean="0">
                <a:solidFill>
                  <a:srgbClr val="003366"/>
                </a:solidFill>
              </a:rPr>
              <a:t>high return on invested capital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6201" name="Rectangle 22"/>
          <p:cNvSpPr>
            <a:spLocks noChangeArrowheads="1"/>
          </p:cNvSpPr>
          <p:nvPr/>
        </p:nvSpPr>
        <p:spPr bwMode="auto">
          <a:xfrm>
            <a:off x="2411413" y="3500438"/>
            <a:ext cx="1081087" cy="503237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47,8%</a:t>
            </a:r>
          </a:p>
        </p:txBody>
      </p:sp>
      <p:sp>
        <p:nvSpPr>
          <p:cNvPr id="6202" name="Rectangle 22"/>
          <p:cNvSpPr>
            <a:spLocks noChangeArrowheads="1"/>
          </p:cNvSpPr>
          <p:nvPr/>
        </p:nvSpPr>
        <p:spPr bwMode="auto">
          <a:xfrm>
            <a:off x="3563938" y="3500438"/>
            <a:ext cx="1081087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51,9%</a:t>
            </a:r>
          </a:p>
        </p:txBody>
      </p:sp>
      <p:sp>
        <p:nvSpPr>
          <p:cNvPr id="6203" name="Rectangle 18"/>
          <p:cNvSpPr>
            <a:spLocks noChangeArrowheads="1"/>
          </p:cNvSpPr>
          <p:nvPr/>
        </p:nvSpPr>
        <p:spPr bwMode="auto">
          <a:xfrm>
            <a:off x="468313" y="4076700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Earnings Per Share</a:t>
            </a:r>
            <a:endParaRPr lang="bg-BG" sz="1400" b="1" dirty="0">
              <a:solidFill>
                <a:srgbClr val="003366"/>
              </a:solidFill>
            </a:endParaRPr>
          </a:p>
        </p:txBody>
      </p:sp>
      <p:sp>
        <p:nvSpPr>
          <p:cNvPr id="6204" name="Rectangle 22"/>
          <p:cNvSpPr>
            <a:spLocks noChangeArrowheads="1"/>
          </p:cNvSpPr>
          <p:nvPr/>
        </p:nvSpPr>
        <p:spPr bwMode="auto">
          <a:xfrm>
            <a:off x="4716463" y="4076700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1400" dirty="0" smtClean="0">
                <a:solidFill>
                  <a:srgbClr val="003366"/>
                </a:solidFill>
              </a:rPr>
              <a:t>Net income </a:t>
            </a:r>
            <a:r>
              <a:rPr lang="bg-BG" sz="1400" dirty="0" smtClean="0">
                <a:solidFill>
                  <a:srgbClr val="003366"/>
                </a:solidFill>
              </a:rPr>
              <a:t>24,6</a:t>
            </a:r>
            <a:r>
              <a:rPr lang="bg-BG" sz="1400" dirty="0">
                <a:solidFill>
                  <a:srgbClr val="003366"/>
                </a:solidFill>
              </a:rPr>
              <a:t>% </a:t>
            </a:r>
            <a:r>
              <a:rPr lang="en-US" sz="1400" dirty="0" smtClean="0">
                <a:solidFill>
                  <a:srgbClr val="003366"/>
                </a:solidFill>
              </a:rPr>
              <a:t>in 1 </a:t>
            </a:r>
            <a:r>
              <a:rPr lang="en-US" sz="1400" dirty="0" smtClean="0">
                <a:solidFill>
                  <a:srgbClr val="003366"/>
                </a:solidFill>
              </a:rPr>
              <a:t>year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6205" name="Rectangle 22"/>
          <p:cNvSpPr>
            <a:spLocks noChangeArrowheads="1"/>
          </p:cNvSpPr>
          <p:nvPr/>
        </p:nvSpPr>
        <p:spPr bwMode="auto">
          <a:xfrm>
            <a:off x="2411413" y="4076700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 dirty="0">
                <a:solidFill>
                  <a:srgbClr val="003366"/>
                </a:solidFill>
              </a:rPr>
              <a:t>4,12 </a:t>
            </a:r>
            <a:r>
              <a:rPr lang="en-US" sz="1400" dirty="0" smtClean="0">
                <a:solidFill>
                  <a:srgbClr val="003366"/>
                </a:solidFill>
              </a:rPr>
              <a:t>BGN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6206" name="Rectangle 22"/>
          <p:cNvSpPr>
            <a:spLocks noChangeArrowheads="1"/>
          </p:cNvSpPr>
          <p:nvPr/>
        </p:nvSpPr>
        <p:spPr bwMode="auto">
          <a:xfrm>
            <a:off x="3563938" y="4076700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 dirty="0">
                <a:solidFill>
                  <a:srgbClr val="003366"/>
                </a:solidFill>
              </a:rPr>
              <a:t>5,14 </a:t>
            </a:r>
            <a:r>
              <a:rPr lang="en-US" sz="1400" dirty="0" smtClean="0">
                <a:solidFill>
                  <a:srgbClr val="003366"/>
                </a:solidFill>
              </a:rPr>
              <a:t>BGN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6208" name="Rectangle 18"/>
          <p:cNvSpPr>
            <a:spLocks noChangeArrowheads="1"/>
          </p:cNvSpPr>
          <p:nvPr/>
        </p:nvSpPr>
        <p:spPr bwMode="auto">
          <a:xfrm>
            <a:off x="468313" y="4651375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Debt</a:t>
            </a:r>
            <a:r>
              <a:rPr lang="bg-BG" sz="1400" b="1" dirty="0" smtClean="0">
                <a:solidFill>
                  <a:srgbClr val="003366"/>
                </a:solidFill>
              </a:rPr>
              <a:t> </a:t>
            </a:r>
            <a:r>
              <a:rPr lang="bg-BG" sz="1400" b="1" dirty="0">
                <a:solidFill>
                  <a:srgbClr val="003366"/>
                </a:solidFill>
              </a:rPr>
              <a:t>/ </a:t>
            </a:r>
            <a:r>
              <a:rPr lang="en-US" sz="1400" b="1" dirty="0" smtClean="0">
                <a:solidFill>
                  <a:srgbClr val="003366"/>
                </a:solidFill>
              </a:rPr>
              <a:t>Equity</a:t>
            </a:r>
            <a:endParaRPr lang="bg-BG" sz="1400" b="1" dirty="0">
              <a:solidFill>
                <a:srgbClr val="003366"/>
              </a:solidFill>
            </a:endParaRPr>
          </a:p>
        </p:txBody>
      </p:sp>
      <p:sp>
        <p:nvSpPr>
          <p:cNvPr id="6209" name="Rectangle 22"/>
          <p:cNvSpPr>
            <a:spLocks noChangeArrowheads="1"/>
          </p:cNvSpPr>
          <p:nvPr/>
        </p:nvSpPr>
        <p:spPr bwMode="auto">
          <a:xfrm>
            <a:off x="4716463" y="4651375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1400" dirty="0" smtClean="0">
                <a:solidFill>
                  <a:srgbClr val="003366"/>
                </a:solidFill>
              </a:rPr>
              <a:t>Sustainable debt structure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6210" name="Rectangle 22"/>
          <p:cNvSpPr>
            <a:spLocks noChangeArrowheads="1"/>
          </p:cNvSpPr>
          <p:nvPr/>
        </p:nvSpPr>
        <p:spPr bwMode="auto">
          <a:xfrm>
            <a:off x="2411413" y="4651375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0,54</a:t>
            </a:r>
          </a:p>
        </p:txBody>
      </p:sp>
      <p:sp>
        <p:nvSpPr>
          <p:cNvPr id="6211" name="Rectangle 22"/>
          <p:cNvSpPr>
            <a:spLocks noChangeArrowheads="1"/>
          </p:cNvSpPr>
          <p:nvPr/>
        </p:nvSpPr>
        <p:spPr bwMode="auto">
          <a:xfrm>
            <a:off x="3563938" y="4651375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0,56</a:t>
            </a:r>
          </a:p>
        </p:txBody>
      </p:sp>
      <p:sp>
        <p:nvSpPr>
          <p:cNvPr id="6212" name="Rectangle 18"/>
          <p:cNvSpPr>
            <a:spLocks noChangeArrowheads="1"/>
          </p:cNvSpPr>
          <p:nvPr/>
        </p:nvSpPr>
        <p:spPr bwMode="auto">
          <a:xfrm>
            <a:off x="468313" y="5229225"/>
            <a:ext cx="3024187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Dividend yield</a:t>
            </a:r>
            <a:endParaRPr lang="bg-BG" sz="1400" b="1" dirty="0">
              <a:solidFill>
                <a:srgbClr val="003366"/>
              </a:solidFill>
            </a:endParaRPr>
          </a:p>
        </p:txBody>
      </p:sp>
      <p:sp>
        <p:nvSpPr>
          <p:cNvPr id="6213" name="Rectangle 22"/>
          <p:cNvSpPr>
            <a:spLocks noChangeArrowheads="1"/>
          </p:cNvSpPr>
          <p:nvPr/>
        </p:nvSpPr>
        <p:spPr bwMode="auto">
          <a:xfrm>
            <a:off x="4716463" y="5229225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1400" dirty="0" smtClean="0">
                <a:solidFill>
                  <a:srgbClr val="003366"/>
                </a:solidFill>
              </a:rPr>
              <a:t>Attractive dividend return 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6215" name="Rectangle 22"/>
          <p:cNvSpPr>
            <a:spLocks noChangeArrowheads="1"/>
          </p:cNvSpPr>
          <p:nvPr/>
        </p:nvSpPr>
        <p:spPr bwMode="auto">
          <a:xfrm>
            <a:off x="3563938" y="5229225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5,68%*</a:t>
            </a:r>
          </a:p>
        </p:txBody>
      </p:sp>
      <p:sp>
        <p:nvSpPr>
          <p:cNvPr id="6225" name="Rectangle 18"/>
          <p:cNvSpPr>
            <a:spLocks noChangeArrowheads="1"/>
          </p:cNvSpPr>
          <p:nvPr/>
        </p:nvSpPr>
        <p:spPr bwMode="auto">
          <a:xfrm>
            <a:off x="468313" y="5805488"/>
            <a:ext cx="3024187" cy="503237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dirty="0" smtClean="0">
                <a:solidFill>
                  <a:srgbClr val="003366"/>
                </a:solidFill>
              </a:rPr>
              <a:t>P </a:t>
            </a:r>
            <a:r>
              <a:rPr lang="bg-BG" sz="1400" b="1" dirty="0" smtClean="0">
                <a:solidFill>
                  <a:srgbClr val="003366"/>
                </a:solidFill>
              </a:rPr>
              <a:t>/ </a:t>
            </a:r>
            <a:r>
              <a:rPr lang="en-US" sz="1400" b="1" dirty="0" smtClean="0">
                <a:solidFill>
                  <a:srgbClr val="003366"/>
                </a:solidFill>
              </a:rPr>
              <a:t>E</a:t>
            </a:r>
            <a:endParaRPr lang="bg-BG" sz="1400" b="1" dirty="0">
              <a:solidFill>
                <a:srgbClr val="003366"/>
              </a:solidFill>
            </a:endParaRPr>
          </a:p>
        </p:txBody>
      </p:sp>
      <p:sp>
        <p:nvSpPr>
          <p:cNvPr id="6226" name="Rectangle 22"/>
          <p:cNvSpPr>
            <a:spLocks noChangeArrowheads="1"/>
          </p:cNvSpPr>
          <p:nvPr/>
        </p:nvSpPr>
        <p:spPr bwMode="auto">
          <a:xfrm>
            <a:off x="4716463" y="5805488"/>
            <a:ext cx="3959225" cy="503237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endParaRPr lang="bg-BG" sz="1400">
              <a:solidFill>
                <a:srgbClr val="003366"/>
              </a:solidFill>
            </a:endParaRPr>
          </a:p>
        </p:txBody>
      </p:sp>
      <p:sp>
        <p:nvSpPr>
          <p:cNvPr id="6227" name="Rectangle 22"/>
          <p:cNvSpPr>
            <a:spLocks noChangeArrowheads="1"/>
          </p:cNvSpPr>
          <p:nvPr/>
        </p:nvSpPr>
        <p:spPr bwMode="auto">
          <a:xfrm>
            <a:off x="3563938" y="5805488"/>
            <a:ext cx="1081087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10,22х*</a:t>
            </a:r>
          </a:p>
        </p:txBody>
      </p:sp>
      <p:sp>
        <p:nvSpPr>
          <p:cNvPr id="6228" name="Rectangle 22"/>
          <p:cNvSpPr>
            <a:spLocks noChangeArrowheads="1"/>
          </p:cNvSpPr>
          <p:nvPr/>
        </p:nvSpPr>
        <p:spPr bwMode="auto">
          <a:xfrm>
            <a:off x="468313" y="6453188"/>
            <a:ext cx="3959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000" dirty="0">
                <a:solidFill>
                  <a:srgbClr val="003366"/>
                </a:solidFill>
              </a:rPr>
              <a:t>* </a:t>
            </a:r>
            <a:r>
              <a:rPr lang="en-US" sz="1000" dirty="0" smtClean="0">
                <a:solidFill>
                  <a:srgbClr val="003366"/>
                </a:solidFill>
              </a:rPr>
              <a:t>Price as of </a:t>
            </a:r>
            <a:r>
              <a:rPr lang="bg-BG" sz="1000" dirty="0" smtClean="0">
                <a:solidFill>
                  <a:srgbClr val="003366"/>
                </a:solidFill>
              </a:rPr>
              <a:t>31.12.2012</a:t>
            </a:r>
            <a:endParaRPr lang="bg-BG" sz="1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611188" y="290513"/>
            <a:ext cx="7615237" cy="34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algn="just" defTabSz="873125">
              <a:spcBef>
                <a:spcPct val="50000"/>
              </a:spcBef>
            </a:pPr>
            <a:r>
              <a:rPr lang="en-US" sz="1700" b="1" i="1" dirty="0" smtClean="0">
                <a:solidFill>
                  <a:srgbClr val="002060"/>
                </a:solidFill>
                <a:latin typeface="Georgia" pitchFamily="18" charset="0"/>
              </a:rPr>
              <a:t>Expectations for 2013 </a:t>
            </a:r>
            <a:endParaRPr lang="bg-BG" sz="17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p:oleObj spid="_x0000_s19511" name="CorelDRAW" r:id="rId3" imgW="1383792" imgH="289560" progId="">
              <p:embed/>
            </p:oleObj>
          </a:graphicData>
        </a:graphic>
      </p:graphicFrame>
      <p:sp>
        <p:nvSpPr>
          <p:cNvPr id="19469" name="Rectangle 18"/>
          <p:cNvSpPr>
            <a:spLocks noChangeArrowheads="1"/>
          </p:cNvSpPr>
          <p:nvPr/>
        </p:nvSpPr>
        <p:spPr bwMode="auto">
          <a:xfrm>
            <a:off x="684213" y="1412875"/>
            <a:ext cx="17272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dirty="0" smtClean="0">
                <a:solidFill>
                  <a:srgbClr val="003366"/>
                </a:solidFill>
              </a:rPr>
              <a:t>Market environment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684213" y="2636838"/>
            <a:ext cx="17272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dirty="0" smtClean="0">
                <a:solidFill>
                  <a:srgbClr val="003366"/>
                </a:solidFill>
              </a:rPr>
              <a:t>Revenues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19471" name="Rectangle 20"/>
          <p:cNvSpPr>
            <a:spLocks noChangeArrowheads="1"/>
          </p:cNvSpPr>
          <p:nvPr/>
        </p:nvSpPr>
        <p:spPr bwMode="auto">
          <a:xfrm>
            <a:off x="684213" y="3860800"/>
            <a:ext cx="17272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rgbClr val="003366"/>
                </a:solidFill>
              </a:rPr>
              <a:t>Costs and investments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19472" name="Rectangle 21"/>
          <p:cNvSpPr>
            <a:spLocks noChangeArrowheads="1"/>
          </p:cNvSpPr>
          <p:nvPr/>
        </p:nvSpPr>
        <p:spPr bwMode="auto">
          <a:xfrm>
            <a:off x="684213" y="5084763"/>
            <a:ext cx="17272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dirty="0" smtClean="0">
                <a:solidFill>
                  <a:srgbClr val="003366"/>
                </a:solidFill>
              </a:rPr>
              <a:t>Profitability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2411413" y="1412875"/>
            <a:ext cx="5905500" cy="10795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en-US" sz="1400" dirty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The boom </a:t>
            </a:r>
            <a:r>
              <a:rPr lang="en-US" sz="1400" dirty="0" smtClean="0">
                <a:solidFill>
                  <a:srgbClr val="003366"/>
                </a:solidFill>
              </a:rPr>
              <a:t>in</a:t>
            </a:r>
            <a:r>
              <a:rPr lang="en-US" sz="1400" dirty="0" smtClean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e-commerce and </a:t>
            </a:r>
            <a:r>
              <a:rPr lang="en-US" sz="1400" dirty="0" smtClean="0">
                <a:solidFill>
                  <a:srgbClr val="003366"/>
                </a:solidFill>
              </a:rPr>
              <a:t>outsourcing </a:t>
            </a:r>
            <a:r>
              <a:rPr lang="en-US" sz="1400" dirty="0" smtClean="0">
                <a:solidFill>
                  <a:srgbClr val="003366"/>
                </a:solidFill>
              </a:rPr>
              <a:t>of logistic </a:t>
            </a:r>
            <a:r>
              <a:rPr lang="en-US" sz="1400" dirty="0" smtClean="0">
                <a:solidFill>
                  <a:srgbClr val="003366"/>
                </a:solidFill>
              </a:rPr>
              <a:t>services </a:t>
            </a:r>
            <a:r>
              <a:rPr lang="en-US" sz="1400" dirty="0" smtClean="0">
                <a:solidFill>
                  <a:srgbClr val="003366"/>
                </a:solidFill>
              </a:rPr>
              <a:t>are </a:t>
            </a:r>
            <a:r>
              <a:rPr lang="en-US" sz="1400" dirty="0" smtClean="0">
                <a:solidFill>
                  <a:srgbClr val="003366"/>
                </a:solidFill>
              </a:rPr>
              <a:t>the </a:t>
            </a:r>
            <a:r>
              <a:rPr lang="en-US" sz="1400" dirty="0" smtClean="0">
                <a:solidFill>
                  <a:srgbClr val="003366"/>
                </a:solidFill>
              </a:rPr>
              <a:t>key </a:t>
            </a:r>
            <a:r>
              <a:rPr lang="en-US" sz="1400" dirty="0" smtClean="0">
                <a:solidFill>
                  <a:srgbClr val="003366"/>
                </a:solidFill>
              </a:rPr>
              <a:t>drivers </a:t>
            </a:r>
            <a:r>
              <a:rPr lang="en-US" sz="1400" dirty="0" smtClean="0">
                <a:solidFill>
                  <a:srgbClr val="003366"/>
                </a:solidFill>
              </a:rPr>
              <a:t>of courier services growth</a:t>
            </a:r>
            <a:endParaRPr lang="bg-BG" sz="800" dirty="0">
              <a:solidFill>
                <a:srgbClr val="003366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1400" dirty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Sluggish economy </a:t>
            </a:r>
            <a:r>
              <a:rPr lang="en-US" sz="1400" dirty="0" smtClean="0">
                <a:solidFill>
                  <a:srgbClr val="003366"/>
                </a:solidFill>
              </a:rPr>
              <a:t>does not allow significant growth of postal market in the current </a:t>
            </a:r>
            <a:r>
              <a:rPr lang="en-US" sz="1400" dirty="0" smtClean="0">
                <a:solidFill>
                  <a:srgbClr val="003366"/>
                </a:solidFill>
              </a:rPr>
              <a:t>year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19474" name="Rectangle 23"/>
          <p:cNvSpPr>
            <a:spLocks noChangeArrowheads="1"/>
          </p:cNvSpPr>
          <p:nvPr/>
        </p:nvSpPr>
        <p:spPr bwMode="auto">
          <a:xfrm>
            <a:off x="2411413" y="2636838"/>
            <a:ext cx="5905500" cy="10795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en-US" sz="1400" dirty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The </a:t>
            </a:r>
            <a:r>
              <a:rPr lang="en-US" sz="1400" dirty="0" smtClean="0">
                <a:solidFill>
                  <a:srgbClr val="003366"/>
                </a:solidFill>
              </a:rPr>
              <a:t>expected revenue </a:t>
            </a:r>
            <a:r>
              <a:rPr lang="en-US" sz="1400" dirty="0" smtClean="0">
                <a:solidFill>
                  <a:srgbClr val="003366"/>
                </a:solidFill>
              </a:rPr>
              <a:t>growth </a:t>
            </a:r>
            <a:r>
              <a:rPr lang="en-US" sz="1400" dirty="0" smtClean="0">
                <a:solidFill>
                  <a:srgbClr val="003366"/>
                </a:solidFill>
              </a:rPr>
              <a:t>for the </a:t>
            </a:r>
            <a:r>
              <a:rPr lang="en-US" sz="1400" dirty="0" smtClean="0">
                <a:solidFill>
                  <a:srgbClr val="003366"/>
                </a:solidFill>
              </a:rPr>
              <a:t>current year is around 10%</a:t>
            </a:r>
            <a:endParaRPr lang="bg-BG" sz="800" dirty="0">
              <a:solidFill>
                <a:srgbClr val="003366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3366"/>
                </a:solidFill>
              </a:rPr>
              <a:t> The development of </a:t>
            </a:r>
            <a:r>
              <a:rPr lang="en-US" sz="1400" dirty="0" smtClean="0">
                <a:solidFill>
                  <a:srgbClr val="003366"/>
                </a:solidFill>
              </a:rPr>
              <a:t>new products and segments, such as pallet business and international deliveries, are the main </a:t>
            </a:r>
            <a:r>
              <a:rPr lang="en-US" sz="1400" dirty="0" smtClean="0">
                <a:solidFill>
                  <a:srgbClr val="003366"/>
                </a:solidFill>
              </a:rPr>
              <a:t>contributor for company </a:t>
            </a:r>
            <a:r>
              <a:rPr lang="en-US" sz="1400" dirty="0" smtClean="0">
                <a:solidFill>
                  <a:srgbClr val="003366"/>
                </a:solidFill>
              </a:rPr>
              <a:t>development. </a:t>
            </a:r>
          </a:p>
        </p:txBody>
      </p:sp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2411413" y="3860800"/>
            <a:ext cx="5905500" cy="10795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bg-BG" sz="1400" dirty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Redirecting part of our activities to subcontractors will lead to changes in the cost structure. </a:t>
            </a:r>
            <a:endParaRPr lang="bg-BG" sz="1400" dirty="0">
              <a:solidFill>
                <a:srgbClr val="003366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bg-BG" sz="800" dirty="0">
              <a:solidFill>
                <a:srgbClr val="003366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1400" dirty="0">
                <a:solidFill>
                  <a:srgbClr val="003366"/>
                </a:solidFill>
              </a:rPr>
              <a:t> </a:t>
            </a:r>
            <a:r>
              <a:rPr lang="en-US" sz="1400" dirty="0" smtClean="0">
                <a:solidFill>
                  <a:srgbClr val="003366"/>
                </a:solidFill>
              </a:rPr>
              <a:t>Planned investments are in the amount of </a:t>
            </a:r>
            <a:r>
              <a:rPr lang="bg-BG" sz="1400" dirty="0" smtClean="0">
                <a:solidFill>
                  <a:srgbClr val="003366"/>
                </a:solidFill>
              </a:rPr>
              <a:t>6 </a:t>
            </a:r>
            <a:r>
              <a:rPr lang="bg-BG" sz="1400" dirty="0">
                <a:solidFill>
                  <a:srgbClr val="003366"/>
                </a:solidFill>
              </a:rPr>
              <a:t>– </a:t>
            </a:r>
            <a:r>
              <a:rPr lang="bg-BG" sz="1400" dirty="0" smtClean="0">
                <a:solidFill>
                  <a:srgbClr val="003366"/>
                </a:solidFill>
              </a:rPr>
              <a:t>6,5</a:t>
            </a:r>
            <a:r>
              <a:rPr lang="en-US" sz="1400" dirty="0" smtClean="0">
                <a:solidFill>
                  <a:srgbClr val="003366"/>
                </a:solidFill>
              </a:rPr>
              <a:t> million BGN, </a:t>
            </a:r>
            <a:r>
              <a:rPr lang="en-US" sz="1400" dirty="0" smtClean="0">
                <a:solidFill>
                  <a:srgbClr val="003366"/>
                </a:solidFill>
              </a:rPr>
              <a:t>60% </a:t>
            </a:r>
            <a:r>
              <a:rPr lang="en-US" sz="1400" dirty="0" smtClean="0">
                <a:solidFill>
                  <a:srgbClr val="003366"/>
                </a:solidFill>
              </a:rPr>
              <a:t>of </a:t>
            </a:r>
            <a:r>
              <a:rPr lang="en-US" sz="1400" dirty="0" smtClean="0">
                <a:solidFill>
                  <a:srgbClr val="003366"/>
                </a:solidFill>
              </a:rPr>
              <a:t>which in </a:t>
            </a:r>
            <a:r>
              <a:rPr lang="en-US" sz="1400" dirty="0" smtClean="0">
                <a:solidFill>
                  <a:srgbClr val="003366"/>
                </a:solidFill>
              </a:rPr>
              <a:t>vehicles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19476" name="Rectangle 25"/>
          <p:cNvSpPr>
            <a:spLocks noChangeArrowheads="1"/>
          </p:cNvSpPr>
          <p:nvPr/>
        </p:nvSpPr>
        <p:spPr bwMode="auto">
          <a:xfrm>
            <a:off x="2411413" y="5084763"/>
            <a:ext cx="5905500" cy="10795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3366"/>
                </a:solidFill>
              </a:rPr>
              <a:t>Investments in efficiency and reorganization will maintain the </a:t>
            </a:r>
            <a:r>
              <a:rPr lang="en-US" sz="1400" dirty="0" smtClean="0">
                <a:solidFill>
                  <a:srgbClr val="003366"/>
                </a:solidFill>
              </a:rPr>
              <a:t>upward trend in </a:t>
            </a:r>
            <a:r>
              <a:rPr lang="en-US" sz="1400" dirty="0" smtClean="0">
                <a:solidFill>
                  <a:srgbClr val="003366"/>
                </a:solidFill>
              </a:rPr>
              <a:t>the operating margin  </a:t>
            </a:r>
            <a:r>
              <a:rPr lang="bg-BG" sz="1400" dirty="0" smtClean="0">
                <a:solidFill>
                  <a:srgbClr val="003366"/>
                </a:solidFill>
              </a:rPr>
              <a:t> </a:t>
            </a:r>
            <a:endParaRPr lang="en-US" sz="1400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14653</TotalTime>
  <Words>457</Words>
  <Application>Microsoft Office PowerPoint</Application>
  <PresentationFormat>On-screen Show (4:3)</PresentationFormat>
  <Paragraphs>86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Essential</vt:lpstr>
      <vt:lpstr>CorelDRAW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Hella Ilieva</dc:creator>
  <cp:lastModifiedBy>Kris</cp:lastModifiedBy>
  <cp:revision>627</cp:revision>
  <cp:lastPrinted>2013-05-17T06:35:16Z</cp:lastPrinted>
  <dcterms:created xsi:type="dcterms:W3CDTF">2005-03-16T20:03:40Z</dcterms:created>
  <dcterms:modified xsi:type="dcterms:W3CDTF">2013-07-08T14:12:34Z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647249334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k.tahchiev@speedy.bg</vt:lpwstr>
  </property>
  <property fmtid="{D5CDD505-2E9C-101B-9397-08002B2CF9AE}" pid="6" name="_AuthorEmailDisplayName">
    <vt:lpwstr>Красимир Тахчиев</vt:lpwstr>
  </property>
</Properties>
</file>